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71" r:id="rId8"/>
    <p:sldId id="263" r:id="rId9"/>
    <p:sldId id="262" r:id="rId10"/>
    <p:sldId id="265" r:id="rId11"/>
    <p:sldId id="266" r:id="rId12"/>
    <p:sldId id="267" r:id="rId13"/>
    <p:sldId id="278" r:id="rId14"/>
    <p:sldId id="279" r:id="rId15"/>
    <p:sldId id="280" r:id="rId16"/>
    <p:sldId id="268" r:id="rId17"/>
    <p:sldId id="269" r:id="rId18"/>
    <p:sldId id="272" r:id="rId19"/>
    <p:sldId id="275" r:id="rId20"/>
    <p:sldId id="273" r:id="rId21"/>
    <p:sldId id="274" r:id="rId22"/>
    <p:sldId id="276" r:id="rId23"/>
    <p:sldId id="277" r:id="rId24"/>
    <p:sldId id="270" r:id="rId25"/>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2FA84-B4AE-4E5F-AF47-69A780EFA531}"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182103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2FA84-B4AE-4E5F-AF47-69A780EFA531}"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202069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2FA84-B4AE-4E5F-AF47-69A780EFA531}"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416292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2FA84-B4AE-4E5F-AF47-69A780EFA531}"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338364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E2FA84-B4AE-4E5F-AF47-69A780EFA531}"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176848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2FA84-B4AE-4E5F-AF47-69A780EFA531}"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145524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2FA84-B4AE-4E5F-AF47-69A780EFA531}"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389182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2FA84-B4AE-4E5F-AF47-69A780EFA531}" type="datetimeFigureOut">
              <a:rPr lang="en-US" smtClean="0"/>
              <a:t>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374013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2FA84-B4AE-4E5F-AF47-69A780EFA531}" type="datetimeFigureOut">
              <a:rPr lang="en-US" smtClean="0"/>
              <a:t>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176951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E2FA84-B4AE-4E5F-AF47-69A780EFA531}"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3537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E2FA84-B4AE-4E5F-AF47-69A780EFA531}"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025F9-C939-43C7-9120-34F61A6E0B6B}" type="slidenum">
              <a:rPr lang="en-US" smtClean="0"/>
              <a:t>‹#›</a:t>
            </a:fld>
            <a:endParaRPr lang="en-US"/>
          </a:p>
        </p:txBody>
      </p:sp>
    </p:spTree>
    <p:extLst>
      <p:ext uri="{BB962C8B-B14F-4D97-AF65-F5344CB8AC3E}">
        <p14:creationId xmlns:p14="http://schemas.microsoft.com/office/powerpoint/2010/main" val="42087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2FA84-B4AE-4E5F-AF47-69A780EFA531}" type="datetimeFigureOut">
              <a:rPr lang="en-US" smtClean="0"/>
              <a:t>12/9/24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25F9-C939-43C7-9120-34F61A6E0B6B}" type="slidenum">
              <a:rPr lang="en-US" smtClean="0"/>
              <a:t>‹#›</a:t>
            </a:fld>
            <a:endParaRPr lang="en-US"/>
          </a:p>
        </p:txBody>
      </p:sp>
    </p:spTree>
    <p:extLst>
      <p:ext uri="{BB962C8B-B14F-4D97-AF65-F5344CB8AC3E}">
        <p14:creationId xmlns:p14="http://schemas.microsoft.com/office/powerpoint/2010/main" val="33867408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chirhochapter1965@gmail.com" TargetMode="External"/><Relationship Id="rId2" Type="http://schemas.openxmlformats.org/officeDocument/2006/relationships/hyperlink" Target="http://www.chirhochapter.org/" TargetMode="External"/><Relationship Id="rId1" Type="http://schemas.openxmlformats.org/officeDocument/2006/relationships/slideLayout" Target="../slideLayouts/slideLayout1.xml"/><Relationship Id="rId4" Type="http://schemas.openxmlformats.org/officeDocument/2006/relationships/hyperlink" Target="https://www.facebook.com/chirho.chap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4">
                    <a:lumMod val="75000"/>
                  </a:schemeClr>
                </a:solidFill>
                <a:latin typeface="Old English Text MT" panose="03040902040508030806" pitchFamily="66" charset="0"/>
              </a:rPr>
              <a:t>OMEGA PSI PHI FRATERNITY, INC.</a:t>
            </a:r>
          </a:p>
        </p:txBody>
      </p:sp>
      <p:sp>
        <p:nvSpPr>
          <p:cNvPr id="3" name="Subtitle 2"/>
          <p:cNvSpPr>
            <a:spLocks noGrp="1"/>
          </p:cNvSpPr>
          <p:nvPr>
            <p:ph type="subTitle" idx="1"/>
          </p:nvPr>
        </p:nvSpPr>
        <p:spPr/>
        <p:txBody>
          <a:bodyPr>
            <a:noAutofit/>
          </a:bodyPr>
          <a:lstStyle/>
          <a:p>
            <a:r>
              <a:rPr lang="en-US" sz="6000" dirty="0">
                <a:solidFill>
                  <a:schemeClr val="accent4">
                    <a:lumMod val="75000"/>
                  </a:schemeClr>
                </a:solidFill>
              </a:rPr>
              <a:t>CHI RHO CHAPTER</a:t>
            </a:r>
          </a:p>
          <a:p>
            <a:r>
              <a:rPr lang="en-US" sz="6000" dirty="0">
                <a:solidFill>
                  <a:schemeClr val="accent4">
                    <a:lumMod val="75000"/>
                  </a:schemeClr>
                </a:solidFill>
              </a:rPr>
              <a:t>WEDNESDAY, </a:t>
            </a:r>
          </a:p>
          <a:p>
            <a:r>
              <a:rPr lang="en-US" sz="6000" dirty="0">
                <a:solidFill>
                  <a:schemeClr val="accent4">
                    <a:lumMod val="75000"/>
                  </a:schemeClr>
                </a:solidFill>
              </a:rPr>
              <a:t>AUGUST 11, 1965</a:t>
            </a:r>
          </a:p>
        </p:txBody>
      </p:sp>
    </p:spTree>
    <p:extLst>
      <p:ext uri="{BB962C8B-B14F-4D97-AF65-F5344CB8AC3E}">
        <p14:creationId xmlns:p14="http://schemas.microsoft.com/office/powerpoint/2010/main" val="27562579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478" y="715462"/>
            <a:ext cx="6624201" cy="5236929"/>
          </a:xfrm>
          <a:prstGeom prst="rect">
            <a:avLst/>
          </a:prstGeom>
        </p:spPr>
      </p:pic>
    </p:spTree>
    <p:extLst>
      <p:ext uri="{BB962C8B-B14F-4D97-AF65-F5344CB8AC3E}">
        <p14:creationId xmlns:p14="http://schemas.microsoft.com/office/powerpoint/2010/main" val="3254141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7030A0"/>
                </a:solidFill>
                <a:latin typeface="Algerian" panose="04020705040A02060702" pitchFamily="82" charset="0"/>
              </a:rPr>
              <a:t>History of Chi Rho Chapter </a:t>
            </a:r>
          </a:p>
        </p:txBody>
      </p:sp>
      <p:sp>
        <p:nvSpPr>
          <p:cNvPr id="3" name="Content Placeholder 2"/>
          <p:cNvSpPr>
            <a:spLocks noGrp="1"/>
          </p:cNvSpPr>
          <p:nvPr>
            <p:ph idx="1"/>
          </p:nvPr>
        </p:nvSpPr>
        <p:spPr>
          <a:xfrm>
            <a:off x="838200" y="1330036"/>
            <a:ext cx="10515600" cy="6040582"/>
          </a:xfrm>
        </p:spPr>
        <p:txBody>
          <a:bodyPr>
            <a:noAutofit/>
          </a:bodyPr>
          <a:lstStyle/>
          <a:p>
            <a:r>
              <a:rPr lang="en-US" sz="1100" b="1" dirty="0">
                <a:solidFill>
                  <a:srgbClr val="7030A0"/>
                </a:solidFill>
              </a:rPr>
              <a:t>Chi Rho Chapter of the Omega Psi Phi Fraternity Inc. was charted to afford an opportunity for all unaffiliated Omega men of Long Island to meet.  On August 11, 1965, the Chapter Charter for Chi Rho Chapter was signed by the Supreme Council of Omega Psi Phi Fraternity, Inc.  Chi Rho is the first chapter chartered and founded on Long Island and is known as the Pearl of Long Island. Chi Rho oversees all of Suffolk County, NY.  The ten charter members of Chi Rho Chapter and first officers were:</a:t>
            </a:r>
          </a:p>
          <a:p>
            <a:r>
              <a:rPr lang="en-US" sz="1100" b="1" dirty="0">
                <a:solidFill>
                  <a:srgbClr val="7030A0"/>
                </a:solidFill>
              </a:rPr>
              <a:t>Frank Nichols*- </a:t>
            </a:r>
            <a:r>
              <a:rPr lang="en-US" sz="1100" b="1" dirty="0" err="1">
                <a:solidFill>
                  <a:srgbClr val="7030A0"/>
                </a:solidFill>
              </a:rPr>
              <a:t>Basileus</a:t>
            </a:r>
            <a:endParaRPr lang="en-US" sz="1100" b="1" dirty="0">
              <a:solidFill>
                <a:srgbClr val="7030A0"/>
              </a:solidFill>
            </a:endParaRPr>
          </a:p>
          <a:p>
            <a:r>
              <a:rPr lang="en-US" sz="1100" b="1" dirty="0">
                <a:solidFill>
                  <a:srgbClr val="7030A0"/>
                </a:solidFill>
              </a:rPr>
              <a:t>Harrison Smith*- Vice </a:t>
            </a:r>
            <a:r>
              <a:rPr lang="en-US" sz="1100" b="1" dirty="0" err="1">
                <a:solidFill>
                  <a:srgbClr val="7030A0"/>
                </a:solidFill>
              </a:rPr>
              <a:t>Basileus</a:t>
            </a:r>
            <a:endParaRPr lang="en-US" sz="1100" b="1" dirty="0">
              <a:solidFill>
                <a:srgbClr val="7030A0"/>
              </a:solidFill>
            </a:endParaRPr>
          </a:p>
          <a:p>
            <a:r>
              <a:rPr lang="en-US" sz="1100" b="1" dirty="0">
                <a:solidFill>
                  <a:srgbClr val="7030A0"/>
                </a:solidFill>
              </a:rPr>
              <a:t>Daniel Henderson*- Keeper of Records and Seals</a:t>
            </a:r>
          </a:p>
          <a:p>
            <a:r>
              <a:rPr lang="en-US" sz="1100" b="1" dirty="0">
                <a:solidFill>
                  <a:srgbClr val="7030A0"/>
                </a:solidFill>
              </a:rPr>
              <a:t>James Lewis*- Keeper of Finance</a:t>
            </a:r>
          </a:p>
          <a:p>
            <a:r>
              <a:rPr lang="en-US" sz="1100" b="1" dirty="0">
                <a:solidFill>
                  <a:srgbClr val="7030A0"/>
                </a:solidFill>
              </a:rPr>
              <a:t>Charles Belfield*- Keeper of Peace</a:t>
            </a:r>
          </a:p>
          <a:p>
            <a:r>
              <a:rPr lang="en-US" sz="1100" b="1" dirty="0">
                <a:solidFill>
                  <a:srgbClr val="7030A0"/>
                </a:solidFill>
              </a:rPr>
              <a:t>Clarence Johnson*- Chaplain</a:t>
            </a:r>
          </a:p>
          <a:p>
            <a:r>
              <a:rPr lang="en-US" sz="1100" b="1" dirty="0" err="1">
                <a:solidFill>
                  <a:srgbClr val="7030A0"/>
                </a:solidFill>
              </a:rPr>
              <a:t>Ercelle</a:t>
            </a:r>
            <a:r>
              <a:rPr lang="en-US" sz="1100" b="1" dirty="0">
                <a:solidFill>
                  <a:srgbClr val="7030A0"/>
                </a:solidFill>
              </a:rPr>
              <a:t> Williams*- Editor to the Oracle</a:t>
            </a:r>
          </a:p>
          <a:p>
            <a:r>
              <a:rPr lang="en-US" sz="1100" b="1" dirty="0">
                <a:solidFill>
                  <a:srgbClr val="7030A0"/>
                </a:solidFill>
              </a:rPr>
              <a:t>Walter Bailey*- Dean of Pledges</a:t>
            </a:r>
          </a:p>
          <a:p>
            <a:r>
              <a:rPr lang="en-US" sz="1100" b="1" dirty="0">
                <a:solidFill>
                  <a:srgbClr val="7030A0"/>
                </a:solidFill>
              </a:rPr>
              <a:t>Aubrey Greene*</a:t>
            </a:r>
          </a:p>
          <a:p>
            <a:r>
              <a:rPr lang="en-US" sz="1100" b="1" dirty="0">
                <a:solidFill>
                  <a:srgbClr val="7030A0"/>
                </a:solidFill>
              </a:rPr>
              <a:t>John Van Buren*</a:t>
            </a:r>
          </a:p>
          <a:p>
            <a:endParaRPr lang="en-US" sz="1100" b="1" dirty="0">
              <a:solidFill>
                <a:srgbClr val="7030A0"/>
              </a:solidFill>
            </a:endParaRPr>
          </a:p>
          <a:p>
            <a:r>
              <a:rPr lang="en-US" sz="1100" b="1" dirty="0">
                <a:solidFill>
                  <a:srgbClr val="7030A0"/>
                </a:solidFill>
              </a:rPr>
              <a:t>The officers of Chi Rho Chapter were officially installed on October 29, 1965 at the home of Brother Harrison Smith at 58 Wright Street, North Babylon, New York.  The National and District Officers that officiated the installment were:</a:t>
            </a:r>
          </a:p>
          <a:p>
            <a:r>
              <a:rPr lang="en-US" sz="1100" b="1" dirty="0">
                <a:solidFill>
                  <a:srgbClr val="7030A0"/>
                </a:solidFill>
              </a:rPr>
              <a:t>George </a:t>
            </a:r>
            <a:r>
              <a:rPr lang="en-US" sz="1100" b="1" dirty="0" err="1">
                <a:solidFill>
                  <a:srgbClr val="7030A0"/>
                </a:solidFill>
              </a:rPr>
              <a:t>Meares</a:t>
            </a:r>
            <a:r>
              <a:rPr lang="en-US" sz="1100" b="1" dirty="0">
                <a:solidFill>
                  <a:srgbClr val="7030A0"/>
                </a:solidFill>
              </a:rPr>
              <a:t>*- Grand </a:t>
            </a:r>
            <a:r>
              <a:rPr lang="en-US" sz="1100" b="1" dirty="0" err="1">
                <a:solidFill>
                  <a:srgbClr val="7030A0"/>
                </a:solidFill>
              </a:rPr>
              <a:t>Basileus</a:t>
            </a:r>
            <a:endParaRPr lang="en-US" sz="1100" b="1" dirty="0">
              <a:solidFill>
                <a:srgbClr val="7030A0"/>
              </a:solidFill>
            </a:endParaRPr>
          </a:p>
          <a:p>
            <a:r>
              <a:rPr lang="en-US" sz="1100" b="1" dirty="0">
                <a:solidFill>
                  <a:srgbClr val="7030A0"/>
                </a:solidFill>
              </a:rPr>
              <a:t>James Avery*- 2nd District Representative</a:t>
            </a:r>
          </a:p>
          <a:p>
            <a:r>
              <a:rPr lang="en-US" sz="1100" b="1" dirty="0">
                <a:solidFill>
                  <a:srgbClr val="7030A0"/>
                </a:solidFill>
              </a:rPr>
              <a:t>James Murray*- District Keeper of Records and Seals</a:t>
            </a:r>
          </a:p>
          <a:p>
            <a:r>
              <a:rPr lang="en-US" sz="1100" b="1" dirty="0">
                <a:solidFill>
                  <a:srgbClr val="7030A0"/>
                </a:solidFill>
              </a:rPr>
              <a:t>Rudy Powell*- Past First Vice District Representative</a:t>
            </a:r>
          </a:p>
          <a:p>
            <a:r>
              <a:rPr lang="en-US" sz="1100" b="1" dirty="0">
                <a:solidFill>
                  <a:srgbClr val="7030A0"/>
                </a:solidFill>
              </a:rPr>
              <a:t>Nathaniel Burrell*- Past District Keeper of Records and Seals</a:t>
            </a:r>
          </a:p>
          <a:p>
            <a:endParaRPr lang="en-US" sz="1200" dirty="0"/>
          </a:p>
        </p:txBody>
      </p:sp>
    </p:spTree>
    <p:extLst>
      <p:ext uri="{BB962C8B-B14F-4D97-AF65-F5344CB8AC3E}">
        <p14:creationId xmlns:p14="http://schemas.microsoft.com/office/powerpoint/2010/main" val="31763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0655"/>
          </a:xfrm>
        </p:spPr>
        <p:txBody>
          <a:bodyPr>
            <a:normAutofit fontScale="90000"/>
          </a:bodyPr>
          <a:lstStyle/>
          <a:p>
            <a:r>
              <a:rPr lang="en-US" sz="4000" u="sng" dirty="0">
                <a:solidFill>
                  <a:srgbClr val="7030A0"/>
                </a:solidFill>
                <a:latin typeface="Algerian" panose="04020705040A02060702" pitchFamily="82" charset="0"/>
              </a:rPr>
              <a:t>History of Chi Rho Chapter (cont.)</a:t>
            </a:r>
          </a:p>
        </p:txBody>
      </p:sp>
      <p:sp>
        <p:nvSpPr>
          <p:cNvPr id="3" name="Subtitle 2"/>
          <p:cNvSpPr>
            <a:spLocks noGrp="1"/>
          </p:cNvSpPr>
          <p:nvPr>
            <p:ph type="subTitle" idx="1"/>
          </p:nvPr>
        </p:nvSpPr>
        <p:spPr>
          <a:xfrm>
            <a:off x="1524000" y="1173018"/>
            <a:ext cx="9144000" cy="5684982"/>
          </a:xfrm>
        </p:spPr>
        <p:txBody>
          <a:bodyPr>
            <a:normAutofit fontScale="25000" lnSpcReduction="20000"/>
          </a:bodyPr>
          <a:lstStyle/>
          <a:p>
            <a:r>
              <a:rPr lang="en-US" sz="4800" dirty="0">
                <a:solidFill>
                  <a:srgbClr val="7030A0"/>
                </a:solidFill>
              </a:rPr>
              <a:t>The Chapter Motto is:</a:t>
            </a:r>
          </a:p>
          <a:p>
            <a:r>
              <a:rPr lang="en-US" sz="4800" b="1" dirty="0">
                <a:solidFill>
                  <a:srgbClr val="7030A0"/>
                </a:solidFill>
              </a:rPr>
              <a:t>Challenge					Rededication</a:t>
            </a:r>
          </a:p>
          <a:p>
            <a:r>
              <a:rPr lang="en-US" sz="4800" b="1" dirty="0">
                <a:solidFill>
                  <a:srgbClr val="7030A0"/>
                </a:solidFill>
              </a:rPr>
              <a:t>   Hope					Happiness</a:t>
            </a:r>
          </a:p>
          <a:p>
            <a:r>
              <a:rPr lang="en-US" sz="4800" b="1" dirty="0">
                <a:solidFill>
                  <a:srgbClr val="7030A0"/>
                </a:solidFill>
              </a:rPr>
              <a:t>Initiative					Optimism</a:t>
            </a:r>
          </a:p>
          <a:p>
            <a:endParaRPr lang="en-US" sz="3700" b="1" dirty="0">
              <a:solidFill>
                <a:srgbClr val="7030A0"/>
              </a:solidFill>
            </a:endParaRPr>
          </a:p>
          <a:p>
            <a:r>
              <a:rPr lang="en-US" sz="4800" b="1" dirty="0">
                <a:solidFill>
                  <a:srgbClr val="7030A0"/>
                </a:solidFill>
              </a:rPr>
              <a:t>Since its inception, Chi Rho chapter has been involved in community activities which embody the Fraternity’s cardinal principles of Manhood, Scholarship, Perseverance, and Uplift.  The chapter’s signature programs are:</a:t>
            </a:r>
          </a:p>
          <a:p>
            <a:endParaRPr lang="en-US" sz="4800" b="1" dirty="0">
              <a:solidFill>
                <a:srgbClr val="7030A0"/>
              </a:solidFill>
            </a:endParaRPr>
          </a:p>
          <a:p>
            <a:r>
              <a:rPr lang="en-US" sz="4800" b="1" dirty="0">
                <a:solidFill>
                  <a:srgbClr val="7030A0"/>
                </a:solidFill>
              </a:rPr>
              <a:t>Purple and Gold Dance Masquerade, Men Who Cook (started in 1990), XP Fish Fry, Thanksgiving Basket donations, Christmas Basket donations, XP Blood Drive, Fatherhood Initiative Month consisting of the Father Son Outing, Father Daughter Dance and the Pride for Fatherhood Breakfast and the Domestic Violence walk.  Many of our programs are designed to provide funding for mentoring and scholarships to college bound minority youth.  XP also participates and upholds our Fraternity’s mandated programs yearly.  Through the years, the chapter has provided over 50 scholarships and has awarded many young people on their talents through the Talent Hunt Program.  Chi Rho has also supported the United Negro College Fund (UNCF) and many other charitable means.</a:t>
            </a:r>
          </a:p>
          <a:p>
            <a:endParaRPr lang="en-US" sz="4800" b="1" dirty="0">
              <a:solidFill>
                <a:srgbClr val="7030A0"/>
              </a:solidFill>
            </a:endParaRPr>
          </a:p>
          <a:p>
            <a:r>
              <a:rPr lang="en-US" sz="4800" b="1" dirty="0">
                <a:solidFill>
                  <a:srgbClr val="7030A0"/>
                </a:solidFill>
              </a:rPr>
              <a:t>Chi Rho has also sponsored other social action endeavors through support of the NAACP, voter campaign support, and recognition of other community achievers.</a:t>
            </a:r>
          </a:p>
          <a:p>
            <a:endParaRPr lang="en-US" sz="4800" b="1" dirty="0">
              <a:solidFill>
                <a:srgbClr val="7030A0"/>
              </a:solidFill>
            </a:endParaRPr>
          </a:p>
          <a:p>
            <a:r>
              <a:rPr lang="en-US" sz="4800" b="1" dirty="0">
                <a:solidFill>
                  <a:srgbClr val="7030A0"/>
                </a:solidFill>
              </a:rPr>
              <a:t>In 2010, Chi Rho chapter held its first Domestic Violence walk in conjunction with the Suffolk County Alumnae Chapter of Delta Sigma Theta Sorority, Inc. and donated approximately $3000 to the Suffolk County Coalition against Domestic Violence.</a:t>
            </a:r>
          </a:p>
          <a:p>
            <a:endParaRPr lang="en-US" sz="4800" b="1" dirty="0">
              <a:solidFill>
                <a:srgbClr val="7030A0"/>
              </a:solidFill>
            </a:endParaRPr>
          </a:p>
          <a:p>
            <a:r>
              <a:rPr lang="en-US" sz="4800" b="1" dirty="0">
                <a:solidFill>
                  <a:srgbClr val="7030A0"/>
                </a:solidFill>
              </a:rPr>
              <a:t>In 2010 Chi Rho held its first Pride for Fatherhood Breakfast. The platform for this was in recognition of our very own chapter brother Lee Isabelle Sr. In June of 2011, Chi Rho Chapter received a signed recognition citation from President Barack Obama for our commitment to Fatherhood, through our Pride for Fatherhood Breakfast, highlighting our support of hard working fathers in the community raising their families and being positive role models in their lives. </a:t>
            </a:r>
          </a:p>
          <a:p>
            <a:r>
              <a:rPr lang="en-US" sz="4800" b="1" dirty="0">
                <a:solidFill>
                  <a:srgbClr val="7030A0"/>
                </a:solidFill>
              </a:rPr>
              <a:t>In 2017, </a:t>
            </a:r>
            <a:r>
              <a:rPr lang="en-US" sz="4800" b="1" dirty="0" err="1">
                <a:solidFill>
                  <a:srgbClr val="7030A0"/>
                </a:solidFill>
              </a:rPr>
              <a:t>XPotential</a:t>
            </a:r>
            <a:r>
              <a:rPr lang="en-US" sz="4800" b="1" dirty="0">
                <a:solidFill>
                  <a:srgbClr val="7030A0"/>
                </a:solidFill>
              </a:rPr>
              <a:t>, a not for profit 501©3 organization, was incorporated to further help the Suffolk County Long Island Community.</a:t>
            </a:r>
          </a:p>
          <a:p>
            <a:r>
              <a:rPr lang="en-US" sz="4800" b="1" dirty="0">
                <a:solidFill>
                  <a:srgbClr val="7030A0"/>
                </a:solidFill>
              </a:rPr>
              <a:t>In 2018, Chi Rho’s final charter member Brother </a:t>
            </a:r>
            <a:r>
              <a:rPr lang="en-US" sz="4800" b="1" dirty="0" err="1">
                <a:solidFill>
                  <a:srgbClr val="7030A0"/>
                </a:solidFill>
              </a:rPr>
              <a:t>Ercelle</a:t>
            </a:r>
            <a:r>
              <a:rPr lang="en-US" sz="4800" b="1" dirty="0">
                <a:solidFill>
                  <a:srgbClr val="7030A0"/>
                </a:solidFill>
              </a:rPr>
              <a:t> Williams entered Omega Chapter.</a:t>
            </a:r>
          </a:p>
          <a:p>
            <a:r>
              <a:rPr lang="en-US" sz="4800" b="1" dirty="0">
                <a:solidFill>
                  <a:srgbClr val="7030A0"/>
                </a:solidFill>
              </a:rPr>
              <a:t>In 2019, Chi Rho created a challenge coin.</a:t>
            </a:r>
          </a:p>
          <a:p>
            <a:endParaRPr lang="en-US" sz="4800" b="1" dirty="0"/>
          </a:p>
        </p:txBody>
      </p:sp>
    </p:spTree>
    <p:extLst>
      <p:ext uri="{BB962C8B-B14F-4D97-AF65-F5344CB8AC3E}">
        <p14:creationId xmlns:p14="http://schemas.microsoft.com/office/powerpoint/2010/main" val="2414438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090" y="0"/>
            <a:ext cx="5545819" cy="6858000"/>
          </a:xfrm>
          <a:prstGeom prst="rect">
            <a:avLst/>
          </a:prstGeom>
        </p:spPr>
      </p:pic>
    </p:spTree>
    <p:extLst>
      <p:ext uri="{BB962C8B-B14F-4D97-AF65-F5344CB8AC3E}">
        <p14:creationId xmlns:p14="http://schemas.microsoft.com/office/powerpoint/2010/main" val="190081776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687" y="0"/>
            <a:ext cx="4970626" cy="6858000"/>
          </a:xfrm>
          <a:prstGeom prst="rect">
            <a:avLst/>
          </a:prstGeom>
        </p:spPr>
      </p:pic>
    </p:spTree>
    <p:extLst>
      <p:ext uri="{BB962C8B-B14F-4D97-AF65-F5344CB8AC3E}">
        <p14:creationId xmlns:p14="http://schemas.microsoft.com/office/powerpoint/2010/main" val="84683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092" y="135028"/>
            <a:ext cx="7524950" cy="6722972"/>
          </a:xfrm>
          <a:prstGeom prst="rect">
            <a:avLst/>
          </a:prstGeom>
        </p:spPr>
      </p:pic>
    </p:spTree>
    <p:extLst>
      <p:ext uri="{BB962C8B-B14F-4D97-AF65-F5344CB8AC3E}">
        <p14:creationId xmlns:p14="http://schemas.microsoft.com/office/powerpoint/2010/main" val="1474387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7030A0"/>
                </a:solidFill>
                <a:latin typeface="Algerian" panose="04020705040A02060702" pitchFamily="82" charset="0"/>
              </a:rPr>
              <a:t>CHI RHO CHAPTER COIN</a:t>
            </a:r>
          </a:p>
        </p:txBody>
      </p:sp>
      <p:sp>
        <p:nvSpPr>
          <p:cNvPr id="3" name="Text Placeholder 2"/>
          <p:cNvSpPr>
            <a:spLocks noGrp="1"/>
          </p:cNvSpPr>
          <p:nvPr>
            <p:ph type="body" idx="1"/>
          </p:nvPr>
        </p:nvSpPr>
        <p:spPr/>
        <p:txBody>
          <a:bodyPr/>
          <a:lstStyle/>
          <a:p>
            <a:r>
              <a:rPr lang="en-US" dirty="0">
                <a:solidFill>
                  <a:srgbClr val="7030A0"/>
                </a:solidFill>
              </a:rPr>
              <a:t>FRONT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939726" y="2505075"/>
            <a:ext cx="2763441" cy="3684588"/>
          </a:xfrm>
        </p:spPr>
      </p:pic>
      <p:sp>
        <p:nvSpPr>
          <p:cNvPr id="5" name="Text Placeholder 4"/>
          <p:cNvSpPr>
            <a:spLocks noGrp="1"/>
          </p:cNvSpPr>
          <p:nvPr>
            <p:ph type="body" sz="quarter" idx="3"/>
          </p:nvPr>
        </p:nvSpPr>
        <p:spPr/>
        <p:txBody>
          <a:bodyPr/>
          <a:lstStyle/>
          <a:p>
            <a:r>
              <a:rPr lang="en-US" dirty="0">
                <a:solidFill>
                  <a:srgbClr val="7030A0"/>
                </a:solidFill>
              </a:rPr>
              <a:t>BACK</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382073" y="2505075"/>
            <a:ext cx="2763441" cy="3684588"/>
          </a:xfrm>
        </p:spPr>
      </p:pic>
    </p:spTree>
    <p:extLst>
      <p:ext uri="{BB962C8B-B14F-4D97-AF65-F5344CB8AC3E}">
        <p14:creationId xmlns:p14="http://schemas.microsoft.com/office/powerpoint/2010/main" val="356979261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solidFill>
                  <a:srgbClr val="7030A0"/>
                </a:solidFill>
                <a:latin typeface="Algerian" panose="04020705040A02060702" pitchFamily="82" charset="0"/>
              </a:rPr>
              <a:t>CHI RHO CHAPTER 50</a:t>
            </a:r>
            <a:r>
              <a:rPr lang="en-US" sz="4000" u="sng" baseline="30000" dirty="0">
                <a:solidFill>
                  <a:srgbClr val="7030A0"/>
                </a:solidFill>
                <a:latin typeface="Algerian" panose="04020705040A02060702" pitchFamily="82" charset="0"/>
              </a:rPr>
              <a:t>TH</a:t>
            </a:r>
            <a:r>
              <a:rPr lang="en-US" sz="4000" u="sng" dirty="0">
                <a:solidFill>
                  <a:srgbClr val="7030A0"/>
                </a:solidFill>
                <a:latin typeface="Algerian" panose="04020705040A02060702" pitchFamily="82" charset="0"/>
              </a:rPr>
              <a:t> ANNIVERSARY COIN</a:t>
            </a:r>
          </a:p>
        </p:txBody>
      </p:sp>
      <p:sp>
        <p:nvSpPr>
          <p:cNvPr id="3" name="Content Placeholder 2"/>
          <p:cNvSpPr>
            <a:spLocks noGrp="1"/>
          </p:cNvSpPr>
          <p:nvPr>
            <p:ph sz="half" idx="1"/>
          </p:nvPr>
        </p:nvSpPr>
        <p:spPr/>
        <p:txBody>
          <a:bodyPr/>
          <a:lstStyle/>
          <a:p>
            <a:r>
              <a:rPr lang="en-US" dirty="0">
                <a:solidFill>
                  <a:srgbClr val="7030A0"/>
                </a:solidFill>
              </a:rPr>
              <a:t>FRONT</a:t>
            </a:r>
          </a:p>
          <a:p>
            <a:endParaRPr lang="en-US" dirty="0">
              <a:solidFill>
                <a:srgbClr val="7030A0"/>
              </a:solidFill>
            </a:endParaRPr>
          </a:p>
        </p:txBody>
      </p:sp>
      <p:sp>
        <p:nvSpPr>
          <p:cNvPr id="4" name="Content Placeholder 3"/>
          <p:cNvSpPr>
            <a:spLocks noGrp="1"/>
          </p:cNvSpPr>
          <p:nvPr>
            <p:ph sz="half" idx="2"/>
          </p:nvPr>
        </p:nvSpPr>
        <p:spPr/>
        <p:txBody>
          <a:bodyPr/>
          <a:lstStyle/>
          <a:p>
            <a:r>
              <a:rPr lang="en-US" dirty="0">
                <a:solidFill>
                  <a:srgbClr val="7030A0"/>
                </a:solidFill>
              </a:rPr>
              <a:t>BACK</a:t>
            </a:r>
          </a:p>
          <a:p>
            <a:endParaRPr lang="en-US" dirty="0">
              <a:solidFill>
                <a:srgbClr val="7030A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05076"/>
            <a:ext cx="4924426" cy="38931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025" y="2505077"/>
            <a:ext cx="4520872" cy="3893104"/>
          </a:xfrm>
          <a:prstGeom prst="rect">
            <a:avLst/>
          </a:prstGeom>
        </p:spPr>
      </p:pic>
    </p:spTree>
    <p:extLst>
      <p:ext uri="{BB962C8B-B14F-4D97-AF65-F5344CB8AC3E}">
        <p14:creationId xmlns:p14="http://schemas.microsoft.com/office/powerpoint/2010/main" val="64596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205644"/>
            <a:ext cx="6486525" cy="6513665"/>
          </a:xfrm>
          <a:prstGeom prst="rect">
            <a:avLst/>
          </a:prstGeom>
        </p:spPr>
      </p:pic>
    </p:spTree>
    <p:extLst>
      <p:ext uri="{BB962C8B-B14F-4D97-AF65-F5344CB8AC3E}">
        <p14:creationId xmlns:p14="http://schemas.microsoft.com/office/powerpoint/2010/main" val="385926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8831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74" y="55697"/>
            <a:ext cx="6813641" cy="6802303"/>
          </a:xfrm>
          <a:prstGeom prst="rect">
            <a:avLst/>
          </a:prstGeom>
        </p:spPr>
      </p:pic>
    </p:spTree>
    <p:extLst>
      <p:ext uri="{BB962C8B-B14F-4D97-AF65-F5344CB8AC3E}">
        <p14:creationId xmlns:p14="http://schemas.microsoft.com/office/powerpoint/2010/main" val="504357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11023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501214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77528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868050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719"/>
          </a:xfrm>
        </p:spPr>
        <p:txBody>
          <a:bodyPr>
            <a:normAutofit fontScale="90000"/>
          </a:bodyPr>
          <a:lstStyle/>
          <a:p>
            <a:r>
              <a:rPr lang="en-US" u="sng" dirty="0">
                <a:solidFill>
                  <a:srgbClr val="7030A0"/>
                </a:solidFill>
                <a:latin typeface="Algerian" panose="04020705040A02060702" pitchFamily="82" charset="0"/>
              </a:rPr>
              <a:t>CONTACT US</a:t>
            </a:r>
          </a:p>
        </p:txBody>
      </p:sp>
      <p:sp>
        <p:nvSpPr>
          <p:cNvPr id="3" name="Subtitle 2"/>
          <p:cNvSpPr>
            <a:spLocks noGrp="1"/>
          </p:cNvSpPr>
          <p:nvPr>
            <p:ph type="subTitle" idx="1"/>
          </p:nvPr>
        </p:nvSpPr>
        <p:spPr>
          <a:xfrm>
            <a:off x="1524000" y="1168082"/>
            <a:ext cx="9144000" cy="5575618"/>
          </a:xfrm>
        </p:spPr>
        <p:txBody>
          <a:bodyPr/>
          <a:lstStyle/>
          <a:p>
            <a:pPr algn="l"/>
            <a:r>
              <a:rPr lang="en-US" dirty="0">
                <a:solidFill>
                  <a:srgbClr val="7030A0"/>
                </a:solidFill>
              </a:rPr>
              <a:t>Website: </a:t>
            </a:r>
            <a:r>
              <a:rPr lang="en-US" dirty="0">
                <a:hlinkClick r:id="rId2"/>
              </a:rPr>
              <a:t>www.chirhochapter.org</a:t>
            </a:r>
            <a:r>
              <a:rPr lang="en-US" dirty="0"/>
              <a:t> </a:t>
            </a:r>
          </a:p>
          <a:p>
            <a:pPr algn="l"/>
            <a:r>
              <a:rPr lang="en-US" dirty="0">
                <a:solidFill>
                  <a:srgbClr val="7030A0"/>
                </a:solidFill>
              </a:rPr>
              <a:t>Email: </a:t>
            </a:r>
            <a:r>
              <a:rPr lang="en-US" dirty="0">
                <a:hlinkClick r:id="rId3"/>
              </a:rPr>
              <a:t>chirhochapter1965@gmail.com</a:t>
            </a:r>
            <a:r>
              <a:rPr lang="en-US" dirty="0"/>
              <a:t> </a:t>
            </a:r>
          </a:p>
          <a:p>
            <a:pPr algn="l"/>
            <a:r>
              <a:rPr lang="en-US" dirty="0">
                <a:solidFill>
                  <a:srgbClr val="7030A0"/>
                </a:solidFill>
              </a:rPr>
              <a:t>Facebook Page: </a:t>
            </a:r>
            <a:r>
              <a:rPr lang="en-US" dirty="0">
                <a:hlinkClick r:id="rId4"/>
              </a:rPr>
              <a:t>https://www.facebook.com/chirho.chapter</a:t>
            </a:r>
            <a:r>
              <a:rPr lang="en-US" dirty="0"/>
              <a:t> </a:t>
            </a:r>
          </a:p>
          <a:p>
            <a:pPr algn="l"/>
            <a:r>
              <a:rPr lang="en-US" dirty="0">
                <a:solidFill>
                  <a:srgbClr val="7030A0"/>
                </a:solidFill>
              </a:rPr>
              <a:t>Phone and email:</a:t>
            </a:r>
          </a:p>
          <a:p>
            <a:pPr marL="342900" indent="-342900" algn="l">
              <a:buFontTx/>
              <a:buChar char="-"/>
            </a:pPr>
            <a:r>
              <a:rPr lang="en-US" dirty="0">
                <a:solidFill>
                  <a:srgbClr val="7030A0"/>
                </a:solidFill>
              </a:rPr>
              <a:t>Chris Carter (Basileus)- </a:t>
            </a:r>
            <a:r>
              <a:rPr lang="en-US" dirty="0" err="1">
                <a:solidFill>
                  <a:srgbClr val="7030A0"/>
                </a:solidFill>
              </a:rPr>
              <a:t>chriscarter@yahoo.com</a:t>
            </a:r>
            <a:endParaRPr lang="en-US" dirty="0"/>
          </a:p>
          <a:p>
            <a:pPr marL="342900" indent="-342900" algn="l">
              <a:buFontTx/>
              <a:buChar char="-"/>
            </a:pPr>
            <a:r>
              <a:rPr lang="en-US" dirty="0">
                <a:solidFill>
                  <a:srgbClr val="7030A0"/>
                </a:solidFill>
              </a:rPr>
              <a:t>Donnie </a:t>
            </a:r>
            <a:r>
              <a:rPr lang="en-US" dirty="0" err="1">
                <a:solidFill>
                  <a:srgbClr val="7030A0"/>
                </a:solidFill>
              </a:rPr>
              <a:t>Daal</a:t>
            </a:r>
            <a:r>
              <a:rPr lang="en-US" dirty="0">
                <a:solidFill>
                  <a:srgbClr val="7030A0"/>
                </a:solidFill>
              </a:rPr>
              <a:t> (Vice Basileus)</a:t>
            </a:r>
          </a:p>
          <a:p>
            <a:pPr marL="342900" indent="-342900" algn="l">
              <a:buFontTx/>
              <a:buChar char="-"/>
            </a:pPr>
            <a:r>
              <a:rPr lang="en-US" dirty="0">
                <a:solidFill>
                  <a:srgbClr val="7030A0"/>
                </a:solidFill>
              </a:rPr>
              <a:t>Leonard Edwards (Keeper of Finance)</a:t>
            </a:r>
          </a:p>
          <a:p>
            <a:pPr marL="342900" indent="-342900" algn="l">
              <a:buFontTx/>
              <a:buChar char="-"/>
            </a:pPr>
            <a:r>
              <a:rPr lang="en-US" dirty="0">
                <a:solidFill>
                  <a:srgbClr val="7030A0"/>
                </a:solidFill>
              </a:rPr>
              <a:t>Charles Green (Keeper of Records and Seal)</a:t>
            </a:r>
          </a:p>
          <a:p>
            <a:pPr algn="l"/>
            <a:endParaRPr lang="en-US" dirty="0"/>
          </a:p>
        </p:txBody>
      </p:sp>
    </p:spTree>
    <p:extLst>
      <p:ext uri="{BB962C8B-B14F-4D97-AF65-F5344CB8AC3E}">
        <p14:creationId xmlns:p14="http://schemas.microsoft.com/office/powerpoint/2010/main" val="199690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43382"/>
          </a:xfrm>
        </p:spPr>
        <p:txBody>
          <a:bodyPr>
            <a:normAutofit fontScale="90000"/>
          </a:bodyPr>
          <a:lstStyle/>
          <a:p>
            <a:r>
              <a:rPr lang="en-US" b="1" dirty="0">
                <a:solidFill>
                  <a:srgbClr val="7030A0"/>
                </a:solidFill>
              </a:rPr>
              <a:t>The History of Omega Psi Phi Fraternity, Inc.</a:t>
            </a:r>
          </a:p>
        </p:txBody>
      </p:sp>
      <p:sp>
        <p:nvSpPr>
          <p:cNvPr id="3" name="Subtitle 2"/>
          <p:cNvSpPr>
            <a:spLocks noGrp="1"/>
          </p:cNvSpPr>
          <p:nvPr>
            <p:ph type="subTitle" idx="1"/>
          </p:nvPr>
        </p:nvSpPr>
        <p:spPr>
          <a:xfrm>
            <a:off x="1524000" y="2068945"/>
            <a:ext cx="9144000" cy="4442691"/>
          </a:xfrm>
        </p:spPr>
        <p:txBody>
          <a:bodyPr>
            <a:normAutofit fontScale="92500" lnSpcReduction="10000"/>
          </a:bodyPr>
          <a:lstStyle/>
          <a:p>
            <a:pPr algn="l"/>
            <a:r>
              <a:rPr lang="en-US" dirty="0">
                <a:solidFill>
                  <a:srgbClr val="7030A0"/>
                </a:solidFill>
              </a:rPr>
              <a:t>-</a:t>
            </a:r>
            <a:r>
              <a:rPr lang="en-US" dirty="0"/>
              <a:t> </a:t>
            </a:r>
            <a:r>
              <a:rPr lang="en-US" dirty="0">
                <a:solidFill>
                  <a:srgbClr val="7030A0"/>
                </a:solidFill>
              </a:rPr>
              <a:t>Omega Psi Phi Fraternity, Inc. was founded on Friday, November 17, 1911 at Howard University’s </a:t>
            </a:r>
            <a:r>
              <a:rPr lang="en-US" dirty="0" err="1">
                <a:solidFill>
                  <a:srgbClr val="7030A0"/>
                </a:solidFill>
              </a:rPr>
              <a:t>Thirkield</a:t>
            </a:r>
            <a:r>
              <a:rPr lang="en-US" dirty="0">
                <a:solidFill>
                  <a:srgbClr val="7030A0"/>
                </a:solidFill>
              </a:rPr>
              <a:t> Hall in the office of associate professor Dr. Ernest Everett Just.</a:t>
            </a:r>
          </a:p>
          <a:p>
            <a:pPr algn="l"/>
            <a:endParaRPr lang="en-US" dirty="0">
              <a:solidFill>
                <a:srgbClr val="7030A0"/>
              </a:solidFill>
            </a:endParaRPr>
          </a:p>
          <a:p>
            <a:pPr algn="l"/>
            <a:r>
              <a:rPr lang="en-US" dirty="0">
                <a:solidFill>
                  <a:srgbClr val="7030A0"/>
                </a:solidFill>
              </a:rPr>
              <a:t>- 4 Founders: Dr. Ernest Everett Just, Bishop Edgar Amos Love, Dr. Oscar James Cooper and Professor Frank Charles Coleman.</a:t>
            </a:r>
          </a:p>
          <a:p>
            <a:pPr marL="342900" indent="-342900" algn="l">
              <a:buFontTx/>
              <a:buChar char="-"/>
            </a:pPr>
            <a:endParaRPr lang="en-US" dirty="0">
              <a:solidFill>
                <a:srgbClr val="7030A0"/>
              </a:solidFill>
            </a:endParaRPr>
          </a:p>
          <a:p>
            <a:pPr marL="342900" indent="-342900" algn="l">
              <a:buFontTx/>
              <a:buChar char="-"/>
            </a:pPr>
            <a:r>
              <a:rPr lang="en-US" dirty="0">
                <a:solidFill>
                  <a:srgbClr val="7030A0"/>
                </a:solidFill>
              </a:rPr>
              <a:t>Motto: Friendship is Essential to the Soul</a:t>
            </a:r>
          </a:p>
          <a:p>
            <a:pPr marL="342900" indent="-342900" algn="l">
              <a:buFontTx/>
              <a:buChar char="-"/>
            </a:pPr>
            <a:endParaRPr lang="en-US" dirty="0">
              <a:solidFill>
                <a:srgbClr val="7030A0"/>
              </a:solidFill>
            </a:endParaRPr>
          </a:p>
          <a:p>
            <a:pPr marL="342900" indent="-342900" algn="l">
              <a:buFontTx/>
              <a:buChar char="-"/>
            </a:pPr>
            <a:r>
              <a:rPr lang="en-US" dirty="0">
                <a:solidFill>
                  <a:srgbClr val="7030A0"/>
                </a:solidFill>
              </a:rPr>
              <a:t>4 Cardinal Principles: Manhood, Scholarship, Perseverance and Uplift</a:t>
            </a:r>
          </a:p>
          <a:p>
            <a:pPr marL="342900" indent="-342900" algn="l">
              <a:buFontTx/>
              <a:buChar char="-"/>
            </a:pPr>
            <a:endParaRPr lang="en-US" dirty="0">
              <a:solidFill>
                <a:srgbClr val="7030A0"/>
              </a:solidFill>
            </a:endParaRPr>
          </a:p>
          <a:p>
            <a:pPr marL="342900" indent="-342900" algn="l">
              <a:buFontTx/>
              <a:buChar char="-"/>
            </a:pPr>
            <a:r>
              <a:rPr lang="en-US" dirty="0">
                <a:solidFill>
                  <a:srgbClr val="7030A0"/>
                </a:solidFill>
              </a:rPr>
              <a:t>Colors: Royal Purple and Old Gold</a:t>
            </a:r>
          </a:p>
          <a:p>
            <a:pPr algn="l"/>
            <a:endParaRPr lang="en-US" dirty="0"/>
          </a:p>
          <a:p>
            <a:pPr algn="l"/>
            <a:endParaRPr lang="en-US" dirty="0"/>
          </a:p>
        </p:txBody>
      </p:sp>
    </p:spTree>
    <p:extLst>
      <p:ext uri="{BB962C8B-B14F-4D97-AF65-F5344CB8AC3E}">
        <p14:creationId xmlns:p14="http://schemas.microsoft.com/office/powerpoint/2010/main" val="30009209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u="sng" dirty="0">
                <a:solidFill>
                  <a:schemeClr val="accent4">
                    <a:lumMod val="75000"/>
                  </a:schemeClr>
                </a:solidFill>
                <a:latin typeface="Algerian" panose="04020705040A02060702" pitchFamily="82" charset="0"/>
              </a:rPr>
              <a:t>OUR FOUNDERS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9528" y="1825625"/>
            <a:ext cx="9572943" cy="4351338"/>
          </a:xfrm>
        </p:spPr>
      </p:pic>
    </p:spTree>
    <p:extLst>
      <p:ext uri="{BB962C8B-B14F-4D97-AF65-F5344CB8AC3E}">
        <p14:creationId xmlns:p14="http://schemas.microsoft.com/office/powerpoint/2010/main" val="56352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9892"/>
          </a:xfrm>
        </p:spPr>
        <p:txBody>
          <a:bodyPr>
            <a:noAutofit/>
          </a:bodyPr>
          <a:lstStyle/>
          <a:p>
            <a:r>
              <a:rPr lang="en-US" sz="3600" u="sng" dirty="0">
                <a:solidFill>
                  <a:schemeClr val="accent4">
                    <a:lumMod val="75000"/>
                  </a:schemeClr>
                </a:solidFill>
                <a:latin typeface="Algerian" panose="04020705040A02060702" pitchFamily="82" charset="0"/>
              </a:rPr>
              <a:t>Dr. Ernest Everett Just (1883-1941)</a:t>
            </a:r>
          </a:p>
        </p:txBody>
      </p:sp>
      <p:sp>
        <p:nvSpPr>
          <p:cNvPr id="3" name="Subtitle 2"/>
          <p:cNvSpPr>
            <a:spLocks noGrp="1"/>
          </p:cNvSpPr>
          <p:nvPr>
            <p:ph type="subTitle" idx="1"/>
          </p:nvPr>
        </p:nvSpPr>
        <p:spPr>
          <a:xfrm>
            <a:off x="1524000" y="1440873"/>
            <a:ext cx="9144000" cy="5237018"/>
          </a:xfrm>
        </p:spPr>
        <p:txBody>
          <a:bodyPr>
            <a:normAutofit fontScale="85000" lnSpcReduction="20000"/>
          </a:bodyPr>
          <a:lstStyle/>
          <a:p>
            <a:r>
              <a:rPr lang="en-US" dirty="0">
                <a:solidFill>
                  <a:schemeClr val="accent4">
                    <a:lumMod val="75000"/>
                  </a:schemeClr>
                </a:solidFill>
              </a:rPr>
              <a:t>Dr. Ernest E. Just was born in Charleston, South Carolina.</a:t>
            </a:r>
          </a:p>
          <a:p>
            <a:endParaRPr lang="en-US" dirty="0">
              <a:solidFill>
                <a:schemeClr val="accent4">
                  <a:lumMod val="75000"/>
                </a:schemeClr>
              </a:solidFill>
            </a:endParaRPr>
          </a:p>
          <a:p>
            <a:r>
              <a:rPr lang="en-US" dirty="0">
                <a:solidFill>
                  <a:schemeClr val="accent4">
                    <a:lumMod val="75000"/>
                  </a:schemeClr>
                </a:solidFill>
              </a:rPr>
              <a:t>Graduated from the Industrial School of the State College,</a:t>
            </a:r>
          </a:p>
          <a:p>
            <a:r>
              <a:rPr lang="en-US" dirty="0">
                <a:solidFill>
                  <a:schemeClr val="accent4">
                    <a:lumMod val="75000"/>
                  </a:schemeClr>
                </a:solidFill>
              </a:rPr>
              <a:t>Orangeburg, South Carolina.</a:t>
            </a:r>
          </a:p>
          <a:p>
            <a:r>
              <a:rPr lang="en-US" dirty="0">
                <a:solidFill>
                  <a:schemeClr val="accent4">
                    <a:lumMod val="75000"/>
                  </a:schemeClr>
                </a:solidFill>
              </a:rPr>
              <a:t> </a:t>
            </a:r>
          </a:p>
          <a:p>
            <a:r>
              <a:rPr lang="en-US" dirty="0">
                <a:solidFill>
                  <a:schemeClr val="accent4">
                    <a:lumMod val="75000"/>
                  </a:schemeClr>
                </a:solidFill>
              </a:rPr>
              <a:t>Attended the Kimball Union Academy in Meriden, New Hampshire</a:t>
            </a:r>
          </a:p>
          <a:p>
            <a:r>
              <a:rPr lang="en-US" dirty="0">
                <a:solidFill>
                  <a:schemeClr val="accent4">
                    <a:lumMod val="75000"/>
                  </a:schemeClr>
                </a:solidFill>
              </a:rPr>
              <a:t> </a:t>
            </a:r>
          </a:p>
          <a:p>
            <a:r>
              <a:rPr lang="en-US" dirty="0">
                <a:solidFill>
                  <a:schemeClr val="accent4">
                    <a:lumMod val="75000"/>
                  </a:schemeClr>
                </a:solidFill>
              </a:rPr>
              <a:t>Received Bachelor of Arts Degree from Dartmouth College </a:t>
            </a:r>
          </a:p>
          <a:p>
            <a:r>
              <a:rPr lang="en-US" dirty="0">
                <a:solidFill>
                  <a:schemeClr val="accent4">
                    <a:lumMod val="75000"/>
                  </a:schemeClr>
                </a:solidFill>
              </a:rPr>
              <a:t>(Phi Beta Kappa)</a:t>
            </a:r>
          </a:p>
          <a:p>
            <a:endParaRPr lang="en-US" dirty="0">
              <a:solidFill>
                <a:schemeClr val="accent4">
                  <a:lumMod val="75000"/>
                </a:schemeClr>
              </a:solidFill>
            </a:endParaRPr>
          </a:p>
          <a:p>
            <a:r>
              <a:rPr lang="en-US" dirty="0">
                <a:solidFill>
                  <a:schemeClr val="accent4">
                    <a:lumMod val="75000"/>
                  </a:schemeClr>
                </a:solidFill>
              </a:rPr>
              <a:t>Received Doctor of Philosophy Degree, University of Chicago</a:t>
            </a:r>
          </a:p>
          <a:p>
            <a:endParaRPr lang="en-US" dirty="0">
              <a:solidFill>
                <a:schemeClr val="accent4">
                  <a:lumMod val="75000"/>
                </a:schemeClr>
              </a:solidFill>
            </a:endParaRPr>
          </a:p>
          <a:p>
            <a:r>
              <a:rPr lang="en-US" dirty="0">
                <a:solidFill>
                  <a:schemeClr val="accent4">
                    <a:lumMod val="75000"/>
                  </a:schemeClr>
                </a:solidFill>
              </a:rPr>
              <a:t>Awarded the Spingarn Medal by the NAACP in 1915</a:t>
            </a:r>
          </a:p>
          <a:p>
            <a:endParaRPr lang="en-US" dirty="0">
              <a:solidFill>
                <a:schemeClr val="accent4">
                  <a:lumMod val="75000"/>
                </a:schemeClr>
              </a:solidFill>
            </a:endParaRPr>
          </a:p>
          <a:p>
            <a:r>
              <a:rPr lang="en-US" dirty="0">
                <a:solidFill>
                  <a:schemeClr val="accent4">
                    <a:lumMod val="75000"/>
                  </a:schemeClr>
                </a:solidFill>
              </a:rPr>
              <a:t>Placed on the Black Heritage Series Stamp by the United States Postal Service</a:t>
            </a:r>
          </a:p>
        </p:txBody>
      </p:sp>
    </p:spTree>
    <p:extLst>
      <p:ext uri="{BB962C8B-B14F-4D97-AF65-F5344CB8AC3E}">
        <p14:creationId xmlns:p14="http://schemas.microsoft.com/office/powerpoint/2010/main" val="19214404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719"/>
          </a:xfrm>
        </p:spPr>
        <p:txBody>
          <a:bodyPr>
            <a:noAutofit/>
          </a:bodyPr>
          <a:lstStyle/>
          <a:p>
            <a:r>
              <a:rPr lang="en-US" sz="3600" u="sng" dirty="0">
                <a:solidFill>
                  <a:schemeClr val="accent4">
                    <a:lumMod val="75000"/>
                  </a:schemeClr>
                </a:solidFill>
                <a:latin typeface="Algerian" panose="04020705040A02060702" pitchFamily="82" charset="0"/>
              </a:rPr>
              <a:t>Bishop Edgar Amos Love (1891-1974)</a:t>
            </a:r>
          </a:p>
        </p:txBody>
      </p:sp>
      <p:sp>
        <p:nvSpPr>
          <p:cNvPr id="3" name="Subtitle 2"/>
          <p:cNvSpPr>
            <a:spLocks noGrp="1"/>
          </p:cNvSpPr>
          <p:nvPr>
            <p:ph type="subTitle" idx="1"/>
          </p:nvPr>
        </p:nvSpPr>
        <p:spPr>
          <a:xfrm>
            <a:off x="1524000" y="1168081"/>
            <a:ext cx="9144000" cy="5509809"/>
          </a:xfrm>
        </p:spPr>
        <p:txBody>
          <a:bodyPr>
            <a:normAutofit fontScale="85000" lnSpcReduction="20000"/>
          </a:bodyPr>
          <a:lstStyle/>
          <a:p>
            <a:r>
              <a:rPr lang="en-US" dirty="0">
                <a:solidFill>
                  <a:schemeClr val="accent4">
                    <a:lumMod val="75000"/>
                  </a:schemeClr>
                </a:solidFill>
              </a:rPr>
              <a:t>Bishop Edgar A. Love was born in Virginia</a:t>
            </a:r>
          </a:p>
          <a:p>
            <a:endParaRPr lang="en-US" dirty="0">
              <a:solidFill>
                <a:schemeClr val="accent4">
                  <a:lumMod val="75000"/>
                </a:schemeClr>
              </a:solidFill>
            </a:endParaRPr>
          </a:p>
          <a:p>
            <a:r>
              <a:rPr lang="en-US" dirty="0">
                <a:solidFill>
                  <a:schemeClr val="accent4">
                    <a:lumMod val="75000"/>
                  </a:schemeClr>
                </a:solidFill>
              </a:rPr>
              <a:t>Graduated from the Academy of Morgan College</a:t>
            </a:r>
          </a:p>
          <a:p>
            <a:endParaRPr lang="en-US" dirty="0">
              <a:solidFill>
                <a:schemeClr val="accent4">
                  <a:lumMod val="75000"/>
                </a:schemeClr>
              </a:solidFill>
            </a:endParaRPr>
          </a:p>
          <a:p>
            <a:r>
              <a:rPr lang="en-US" dirty="0">
                <a:solidFill>
                  <a:schemeClr val="accent4">
                    <a:lumMod val="75000"/>
                  </a:schemeClr>
                </a:solidFill>
              </a:rPr>
              <a:t>Received Bachelor of Arts Degree from Howard University, 1913</a:t>
            </a:r>
          </a:p>
          <a:p>
            <a:endParaRPr lang="en-US" dirty="0">
              <a:solidFill>
                <a:schemeClr val="accent4">
                  <a:lumMod val="75000"/>
                </a:schemeClr>
              </a:solidFill>
            </a:endParaRPr>
          </a:p>
          <a:p>
            <a:r>
              <a:rPr lang="en-US" dirty="0">
                <a:solidFill>
                  <a:schemeClr val="accent4">
                    <a:lumMod val="75000"/>
                  </a:schemeClr>
                </a:solidFill>
              </a:rPr>
              <a:t>Received Bachelor of Sacred Theology Degree from Howard University,</a:t>
            </a:r>
          </a:p>
          <a:p>
            <a:r>
              <a:rPr lang="en-US" dirty="0">
                <a:solidFill>
                  <a:schemeClr val="accent4">
                    <a:lumMod val="75000"/>
                  </a:schemeClr>
                </a:solidFill>
              </a:rPr>
              <a:t>1916</a:t>
            </a:r>
          </a:p>
          <a:p>
            <a:endParaRPr lang="en-US" dirty="0">
              <a:solidFill>
                <a:schemeClr val="accent4">
                  <a:lumMod val="75000"/>
                </a:schemeClr>
              </a:solidFill>
            </a:endParaRPr>
          </a:p>
          <a:p>
            <a:r>
              <a:rPr lang="en-US" dirty="0">
                <a:solidFill>
                  <a:schemeClr val="accent4">
                    <a:lumMod val="75000"/>
                  </a:schemeClr>
                </a:solidFill>
              </a:rPr>
              <a:t>Received Bachelor of Divinity Degree from Boston University, 1918</a:t>
            </a:r>
          </a:p>
          <a:p>
            <a:endParaRPr lang="en-US" dirty="0">
              <a:solidFill>
                <a:schemeClr val="accent4">
                  <a:lumMod val="75000"/>
                </a:schemeClr>
              </a:solidFill>
            </a:endParaRPr>
          </a:p>
          <a:p>
            <a:r>
              <a:rPr lang="en-US" dirty="0">
                <a:solidFill>
                  <a:schemeClr val="accent4">
                    <a:lumMod val="75000"/>
                  </a:schemeClr>
                </a:solidFill>
              </a:rPr>
              <a:t>Received Doctor of Divinity Degree (Honorary) from Morgan College, 1935</a:t>
            </a:r>
          </a:p>
          <a:p>
            <a:endParaRPr lang="en-US" dirty="0">
              <a:solidFill>
                <a:schemeClr val="accent4">
                  <a:lumMod val="75000"/>
                </a:schemeClr>
              </a:solidFill>
            </a:endParaRPr>
          </a:p>
          <a:p>
            <a:r>
              <a:rPr lang="en-US" dirty="0">
                <a:solidFill>
                  <a:schemeClr val="accent4">
                    <a:lumMod val="75000"/>
                  </a:schemeClr>
                </a:solidFill>
              </a:rPr>
              <a:t>U.S. Army Chaplain, World War II</a:t>
            </a:r>
          </a:p>
          <a:p>
            <a:endParaRPr lang="en-US" dirty="0">
              <a:solidFill>
                <a:schemeClr val="accent4">
                  <a:lumMod val="75000"/>
                </a:schemeClr>
              </a:solidFill>
            </a:endParaRPr>
          </a:p>
          <a:p>
            <a:r>
              <a:rPr lang="en-US" dirty="0">
                <a:solidFill>
                  <a:schemeClr val="accent4">
                    <a:lumMod val="75000"/>
                  </a:schemeClr>
                </a:solidFill>
              </a:rPr>
              <a:t>Bishop, Methodist Church</a:t>
            </a:r>
          </a:p>
        </p:txBody>
      </p:sp>
    </p:spTree>
    <p:extLst>
      <p:ext uri="{BB962C8B-B14F-4D97-AF65-F5344CB8AC3E}">
        <p14:creationId xmlns:p14="http://schemas.microsoft.com/office/powerpoint/2010/main" val="158988060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25" y="123825"/>
            <a:ext cx="6610350" cy="6610350"/>
          </a:xfrm>
          <a:prstGeom prst="rect">
            <a:avLst/>
          </a:prstGeom>
        </p:spPr>
      </p:pic>
    </p:spTree>
    <p:extLst>
      <p:ext uri="{BB962C8B-B14F-4D97-AF65-F5344CB8AC3E}">
        <p14:creationId xmlns:p14="http://schemas.microsoft.com/office/powerpoint/2010/main" val="25106923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7601"/>
          </a:xfrm>
        </p:spPr>
        <p:txBody>
          <a:bodyPr>
            <a:noAutofit/>
          </a:bodyPr>
          <a:lstStyle/>
          <a:p>
            <a:r>
              <a:rPr lang="en-US" sz="3600" u="sng" dirty="0">
                <a:solidFill>
                  <a:schemeClr val="accent4">
                    <a:lumMod val="75000"/>
                  </a:schemeClr>
                </a:solidFill>
                <a:latin typeface="Algerian" panose="04020705040A02060702" pitchFamily="82" charset="0"/>
              </a:rPr>
              <a:t>Dr. Oscar James Cooper (1888-1972)</a:t>
            </a:r>
          </a:p>
        </p:txBody>
      </p:sp>
      <p:sp>
        <p:nvSpPr>
          <p:cNvPr id="3" name="Subtitle 2"/>
          <p:cNvSpPr>
            <a:spLocks noGrp="1"/>
          </p:cNvSpPr>
          <p:nvPr>
            <p:ph type="subTitle" idx="1"/>
          </p:nvPr>
        </p:nvSpPr>
        <p:spPr>
          <a:xfrm>
            <a:off x="1524000" y="1311564"/>
            <a:ext cx="9144000" cy="5449454"/>
          </a:xfrm>
        </p:spPr>
        <p:txBody>
          <a:bodyPr/>
          <a:lstStyle/>
          <a:p>
            <a:r>
              <a:rPr lang="en-US" dirty="0">
                <a:solidFill>
                  <a:schemeClr val="accent4">
                    <a:lumMod val="75000"/>
                  </a:schemeClr>
                </a:solidFill>
              </a:rPr>
              <a:t>Dr. Oscar J. Cooper was born in Washington, D.C.</a:t>
            </a:r>
          </a:p>
          <a:p>
            <a:endParaRPr lang="en-US" dirty="0">
              <a:solidFill>
                <a:schemeClr val="accent4">
                  <a:lumMod val="75000"/>
                </a:schemeClr>
              </a:solidFill>
            </a:endParaRPr>
          </a:p>
          <a:p>
            <a:r>
              <a:rPr lang="en-US" dirty="0">
                <a:solidFill>
                  <a:schemeClr val="accent4">
                    <a:lumMod val="75000"/>
                  </a:schemeClr>
                </a:solidFill>
              </a:rPr>
              <a:t>Graduated from the M Street High School, Washington, D.C.</a:t>
            </a:r>
          </a:p>
          <a:p>
            <a:endParaRPr lang="en-US" dirty="0">
              <a:solidFill>
                <a:schemeClr val="accent4">
                  <a:lumMod val="75000"/>
                </a:schemeClr>
              </a:solidFill>
            </a:endParaRPr>
          </a:p>
          <a:p>
            <a:r>
              <a:rPr lang="en-US" dirty="0">
                <a:solidFill>
                  <a:schemeClr val="accent4">
                    <a:lumMod val="75000"/>
                  </a:schemeClr>
                </a:solidFill>
              </a:rPr>
              <a:t>Received Bachelor of Science Degree from Howard University, 1913</a:t>
            </a:r>
          </a:p>
          <a:p>
            <a:endParaRPr lang="en-US" dirty="0">
              <a:solidFill>
                <a:schemeClr val="accent4">
                  <a:lumMod val="75000"/>
                </a:schemeClr>
              </a:solidFill>
            </a:endParaRPr>
          </a:p>
          <a:p>
            <a:r>
              <a:rPr lang="en-US" dirty="0">
                <a:solidFill>
                  <a:schemeClr val="accent4">
                    <a:lumMod val="75000"/>
                  </a:schemeClr>
                </a:solidFill>
              </a:rPr>
              <a:t>Received Doctor of Medicine Degree from Howard University, 1917</a:t>
            </a:r>
          </a:p>
          <a:p>
            <a:endParaRPr lang="en-US" dirty="0">
              <a:solidFill>
                <a:schemeClr val="accent4">
                  <a:lumMod val="75000"/>
                </a:schemeClr>
              </a:solidFill>
            </a:endParaRPr>
          </a:p>
          <a:p>
            <a:r>
              <a:rPr lang="en-US" dirty="0">
                <a:solidFill>
                  <a:schemeClr val="accent4">
                    <a:lumMod val="75000"/>
                  </a:schemeClr>
                </a:solidFill>
              </a:rPr>
              <a:t>Practiced medicine in Philadelphia, PA for 50 years</a:t>
            </a:r>
          </a:p>
        </p:txBody>
      </p:sp>
    </p:spTree>
    <p:extLst>
      <p:ext uri="{BB962C8B-B14F-4D97-AF65-F5344CB8AC3E}">
        <p14:creationId xmlns:p14="http://schemas.microsoft.com/office/powerpoint/2010/main" val="1778427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0728"/>
          </a:xfrm>
        </p:spPr>
        <p:txBody>
          <a:bodyPr>
            <a:normAutofit fontScale="90000"/>
          </a:bodyPr>
          <a:lstStyle/>
          <a:p>
            <a:r>
              <a:rPr lang="en-US" sz="4000" u="sng" dirty="0">
                <a:solidFill>
                  <a:schemeClr val="accent4">
                    <a:lumMod val="75000"/>
                  </a:schemeClr>
                </a:solidFill>
                <a:latin typeface="Algerian" panose="04020705040A02060702" pitchFamily="82" charset="0"/>
              </a:rPr>
              <a:t>Professor Frank Charles Coleman (1890-1967)</a:t>
            </a:r>
          </a:p>
        </p:txBody>
      </p:sp>
      <p:sp>
        <p:nvSpPr>
          <p:cNvPr id="3" name="Subtitle 2"/>
          <p:cNvSpPr>
            <a:spLocks noGrp="1"/>
          </p:cNvSpPr>
          <p:nvPr>
            <p:ph type="subTitle" idx="1"/>
          </p:nvPr>
        </p:nvSpPr>
        <p:spPr>
          <a:xfrm>
            <a:off x="1524000" y="1293091"/>
            <a:ext cx="9144000" cy="5477164"/>
          </a:xfrm>
        </p:spPr>
        <p:txBody>
          <a:bodyPr/>
          <a:lstStyle/>
          <a:p>
            <a:r>
              <a:rPr lang="en-US" dirty="0">
                <a:solidFill>
                  <a:schemeClr val="accent4">
                    <a:lumMod val="75000"/>
                  </a:schemeClr>
                </a:solidFill>
              </a:rPr>
              <a:t>Professor Frank Coleman was born in Washington, D.C.</a:t>
            </a:r>
          </a:p>
          <a:p>
            <a:endParaRPr lang="en-US" dirty="0">
              <a:solidFill>
                <a:schemeClr val="accent4">
                  <a:lumMod val="75000"/>
                </a:schemeClr>
              </a:solidFill>
            </a:endParaRPr>
          </a:p>
          <a:p>
            <a:r>
              <a:rPr lang="en-US" dirty="0">
                <a:solidFill>
                  <a:schemeClr val="accent4">
                    <a:lumMod val="75000"/>
                  </a:schemeClr>
                </a:solidFill>
              </a:rPr>
              <a:t>Graduated from the M Street High School in Washington, D.C.</a:t>
            </a:r>
          </a:p>
          <a:p>
            <a:endParaRPr lang="en-US" dirty="0">
              <a:solidFill>
                <a:schemeClr val="accent4">
                  <a:lumMod val="75000"/>
                </a:schemeClr>
              </a:solidFill>
            </a:endParaRPr>
          </a:p>
          <a:p>
            <a:r>
              <a:rPr lang="en-US" dirty="0">
                <a:solidFill>
                  <a:schemeClr val="accent4">
                    <a:lumMod val="75000"/>
                  </a:schemeClr>
                </a:solidFill>
              </a:rPr>
              <a:t>Received Bachelor of Science Degree from Howard University, 1913</a:t>
            </a:r>
          </a:p>
          <a:p>
            <a:endParaRPr lang="en-US" dirty="0">
              <a:solidFill>
                <a:schemeClr val="accent4">
                  <a:lumMod val="75000"/>
                </a:schemeClr>
              </a:solidFill>
            </a:endParaRPr>
          </a:p>
          <a:p>
            <a:r>
              <a:rPr lang="en-US" dirty="0">
                <a:solidFill>
                  <a:schemeClr val="accent4">
                    <a:lumMod val="75000"/>
                  </a:schemeClr>
                </a:solidFill>
              </a:rPr>
              <a:t>Received Master of Science Degree from University of Chicago</a:t>
            </a:r>
          </a:p>
          <a:p>
            <a:r>
              <a:rPr lang="en-US" dirty="0">
                <a:solidFill>
                  <a:schemeClr val="accent4">
                    <a:lumMod val="75000"/>
                  </a:schemeClr>
                </a:solidFill>
              </a:rPr>
              <a:t>Advanced Training, University of Pennsylvania</a:t>
            </a:r>
          </a:p>
          <a:p>
            <a:endParaRPr lang="en-US" dirty="0">
              <a:solidFill>
                <a:schemeClr val="accent4">
                  <a:lumMod val="75000"/>
                </a:schemeClr>
              </a:solidFill>
            </a:endParaRPr>
          </a:p>
          <a:p>
            <a:r>
              <a:rPr lang="en-US" dirty="0">
                <a:solidFill>
                  <a:schemeClr val="accent4">
                    <a:lumMod val="75000"/>
                  </a:schemeClr>
                </a:solidFill>
              </a:rPr>
              <a:t>Professor and head of the Physics Department at Howard</a:t>
            </a:r>
          </a:p>
          <a:p>
            <a:r>
              <a:rPr lang="en-US" dirty="0">
                <a:solidFill>
                  <a:schemeClr val="accent4">
                    <a:lumMod val="75000"/>
                  </a:schemeClr>
                </a:solidFill>
              </a:rPr>
              <a:t>University</a:t>
            </a:r>
          </a:p>
          <a:p>
            <a:r>
              <a:rPr lang="en-US" dirty="0">
                <a:solidFill>
                  <a:schemeClr val="accent4">
                    <a:lumMod val="75000"/>
                  </a:schemeClr>
                </a:solidFill>
              </a:rPr>
              <a:t>U.S. Army Officer, World War I</a:t>
            </a:r>
          </a:p>
        </p:txBody>
      </p:sp>
    </p:spTree>
    <p:extLst>
      <p:ext uri="{BB962C8B-B14F-4D97-AF65-F5344CB8AC3E}">
        <p14:creationId xmlns:p14="http://schemas.microsoft.com/office/powerpoint/2010/main" val="1186898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1149</Words>
  <Application>Microsoft Macintosh PowerPoint</Application>
  <PresentationFormat>Widescreen</PresentationFormat>
  <Paragraphs>123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Algerian</vt:lpstr>
      <vt:lpstr>Arial</vt:lpstr>
      <vt:lpstr>Calibri</vt:lpstr>
      <vt:lpstr>Calibri Light</vt:lpstr>
      <vt:lpstr>Old English Text MT</vt:lpstr>
      <vt:lpstr>Office Theme</vt:lpstr>
      <vt:lpstr>OMEGA PSI PHI FRATERNITY, INC.</vt:lpstr>
      <vt:lpstr>PowerPoint Presentation</vt:lpstr>
      <vt:lpstr>The History of Omega Psi Phi Fraternity, Inc.</vt:lpstr>
      <vt:lpstr>OUR FOUNDERS</vt:lpstr>
      <vt:lpstr>Dr. Ernest Everett Just (1883-1941)</vt:lpstr>
      <vt:lpstr>Bishop Edgar Amos Love (1891-1974)</vt:lpstr>
      <vt:lpstr>PowerPoint Presentation</vt:lpstr>
      <vt:lpstr>Dr. Oscar James Cooper (1888-1972)</vt:lpstr>
      <vt:lpstr>Professor Frank Charles Coleman (1890-1967)</vt:lpstr>
      <vt:lpstr>PowerPoint Presentation</vt:lpstr>
      <vt:lpstr>History of Chi Rho Chapter </vt:lpstr>
      <vt:lpstr>History of Chi Rho Chapter (cont.)</vt:lpstr>
      <vt:lpstr>PowerPoint Presentation</vt:lpstr>
      <vt:lpstr>PowerPoint Presentation</vt:lpstr>
      <vt:lpstr>PowerPoint Presentation</vt:lpstr>
      <vt:lpstr>CHI RHO CHAPTER COIN</vt:lpstr>
      <vt:lpstr>CHI RHO CHAPTER 50TH ANNIVERSARY COIN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OMEGA PSI PHI FRATERNITY, INC.</dc:title>
  <dc:creator>DAAL, DONALD</dc:creator>
  <cp:lastModifiedBy>Joe Cruz</cp:lastModifiedBy>
  <cp:revision>13</cp:revision>
  <dcterms:created xsi:type="dcterms:W3CDTF">2020-10-14T03:48:44Z</dcterms:created>
  <dcterms:modified xsi:type="dcterms:W3CDTF">2024-12-10T00:44:03Z</dcterms:modified>
</cp:coreProperties>
</file>